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753600" cy="7315200"/>
  <p:notesSz cx="6858000" cy="9144000"/>
  <p:embeddedFontLst>
    <p:embeddedFont>
      <p:font typeface="Libra Serif Modern" panose="020B0604020202020204" charset="0"/>
      <p:regular r:id="rId13"/>
    </p:embeddedFont>
    <p:embeddedFont>
      <p:font typeface="Libra Serif Modern Bold" panose="020B0604020202020204" charset="0"/>
      <p:regular r:id="rId14"/>
    </p:embeddedFont>
    <p:embeddedFont>
      <p:font typeface="Playfair Display SC" panose="00000500000000000000" pitchFamily="2" charset="-52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147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72594" y="4330069"/>
            <a:ext cx="1608412" cy="1682840"/>
          </a:xfrm>
          <a:custGeom>
            <a:avLst/>
            <a:gdLst/>
            <a:ahLst/>
            <a:cxnLst/>
            <a:rect l="l" t="t" r="r" b="b"/>
            <a:pathLst>
              <a:path w="1901498" h="1901498">
                <a:moveTo>
                  <a:pt x="0" y="0"/>
                </a:moveTo>
                <a:lnTo>
                  <a:pt x="1901498" y="0"/>
                </a:lnTo>
                <a:lnTo>
                  <a:pt x="1901498" y="1901499"/>
                </a:lnTo>
                <a:lnTo>
                  <a:pt x="0" y="19014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Freeform 3"/>
          <p:cNvSpPr/>
          <p:nvPr/>
        </p:nvSpPr>
        <p:spPr>
          <a:xfrm>
            <a:off x="3952437" y="353999"/>
            <a:ext cx="1582026" cy="1159675"/>
          </a:xfrm>
          <a:custGeom>
            <a:avLst/>
            <a:gdLst/>
            <a:ahLst/>
            <a:cxnLst/>
            <a:rect l="l" t="t" r="r" b="b"/>
            <a:pathLst>
              <a:path w="1582026" h="1159675">
                <a:moveTo>
                  <a:pt x="0" y="0"/>
                </a:moveTo>
                <a:lnTo>
                  <a:pt x="1582026" y="0"/>
                </a:lnTo>
                <a:lnTo>
                  <a:pt x="1582026" y="1159675"/>
                </a:lnTo>
                <a:lnTo>
                  <a:pt x="0" y="11596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>
            <a:off x="7889881" y="340246"/>
            <a:ext cx="1470278" cy="2248324"/>
          </a:xfrm>
          <a:custGeom>
            <a:avLst/>
            <a:gdLst/>
            <a:ahLst/>
            <a:cxnLst/>
            <a:rect l="l" t="t" r="r" b="b"/>
            <a:pathLst>
              <a:path w="1470278" h="2248324">
                <a:moveTo>
                  <a:pt x="0" y="0"/>
                </a:moveTo>
                <a:lnTo>
                  <a:pt x="1470278" y="0"/>
                </a:lnTo>
                <a:lnTo>
                  <a:pt x="1470278" y="2248324"/>
                </a:lnTo>
                <a:lnTo>
                  <a:pt x="0" y="22483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5" name="TextBox 5"/>
          <p:cNvSpPr txBox="1"/>
          <p:nvPr/>
        </p:nvSpPr>
        <p:spPr>
          <a:xfrm>
            <a:off x="2434256" y="1446999"/>
            <a:ext cx="4885088" cy="85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  <a:spcBef>
                <a:spcPct val="0"/>
              </a:spcBef>
            </a:pPr>
            <a:r>
              <a:rPr lang="en-US" sz="3167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III ОСНОВНО УЧИЛИЩЕ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3750" y="3159430"/>
            <a:ext cx="8559400" cy="1331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 err="1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Национална</a:t>
            </a:r>
            <a:r>
              <a:rPr lang="en-US" sz="2599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 </a:t>
            </a:r>
            <a:r>
              <a:rPr lang="en-US" sz="2599" dirty="0" err="1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програма</a:t>
            </a:r>
            <a:endParaRPr lang="en-US" sz="2599" dirty="0">
              <a:solidFill>
                <a:srgbClr val="1B559F"/>
              </a:solidFill>
              <a:latin typeface="Playfair Display SC"/>
              <a:ea typeface="Playfair Display SC"/>
              <a:cs typeface="Playfair Display SC"/>
              <a:sym typeface="Playfair Display SC"/>
            </a:endParaRPr>
          </a:p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“</a:t>
            </a:r>
            <a:r>
              <a:rPr lang="en-US" sz="2599" dirty="0" err="1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Иновации</a:t>
            </a:r>
            <a:r>
              <a:rPr lang="en-US" sz="2599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 в </a:t>
            </a:r>
            <a:r>
              <a:rPr lang="en-US" sz="2599" dirty="0" err="1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действие</a:t>
            </a:r>
            <a:r>
              <a:rPr lang="en-US" sz="2599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” </a:t>
            </a:r>
          </a:p>
          <a:p>
            <a:pPr algn="ctr">
              <a:lnSpc>
                <a:spcPts val="3639"/>
              </a:lnSpc>
            </a:pPr>
            <a:endParaRPr lang="en-US" sz="2599" dirty="0">
              <a:solidFill>
                <a:srgbClr val="1B559F"/>
              </a:solidFill>
              <a:latin typeface="Playfair Display SC"/>
              <a:ea typeface="Playfair Display SC"/>
              <a:cs typeface="Playfair Display SC"/>
              <a:sym typeface="Playfair Display SC"/>
            </a:endParaRPr>
          </a:p>
          <a:p>
            <a:pPr algn="ctr">
              <a:lnSpc>
                <a:spcPts val="3639"/>
              </a:lnSpc>
              <a:spcBef>
                <a:spcPct val="0"/>
              </a:spcBef>
            </a:pPr>
            <a:endParaRPr lang="en-US" sz="2599" dirty="0">
              <a:solidFill>
                <a:srgbClr val="1B559F"/>
              </a:solidFill>
              <a:latin typeface="Playfair Display SC"/>
              <a:ea typeface="Playfair Display SC"/>
              <a:cs typeface="Playfair Display SC"/>
              <a:sym typeface="Playfair Display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478024" y="2177215"/>
            <a:ext cx="4530852" cy="77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8"/>
              </a:lnSpc>
              <a:spcBef>
                <a:spcPct val="0"/>
              </a:spcBef>
            </a:pPr>
            <a:r>
              <a:rPr lang="en-US" sz="2906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"АНГЕЛ КЪНЧЕВ"- ВАРНА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20739" y="6029710"/>
            <a:ext cx="2912122" cy="986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8"/>
              </a:lnSpc>
            </a:pPr>
            <a:r>
              <a:rPr lang="en-US" sz="2655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2024-2025 година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89357" y="664845"/>
            <a:ext cx="4462801" cy="160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1B559F"/>
                </a:solidFill>
                <a:latin typeface="Libra Serif Modern"/>
                <a:ea typeface="Libra Serif Modern"/>
                <a:cs typeface="Libra Serif Modern"/>
                <a:sym typeface="Libra Serif Modern"/>
              </a:rPr>
              <a:t>Всяка година в нашето училище се  осъщестяват инициативи за отбелязване на различни събития.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  <a:endParaRPr lang="en-US" sz="2299">
              <a:solidFill>
                <a:srgbClr val="1B559F"/>
              </a:solidFill>
              <a:latin typeface="Libra Serif Modern"/>
              <a:ea typeface="Libra Serif Modern"/>
              <a:cs typeface="Libra Serif Modern"/>
              <a:sym typeface="Libra Serif Modern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397584" y="1375146"/>
            <a:ext cx="2460132" cy="2460132"/>
          </a:xfrm>
          <a:custGeom>
            <a:avLst/>
            <a:gdLst/>
            <a:ahLst/>
            <a:cxnLst/>
            <a:rect l="l" t="t" r="r" b="b"/>
            <a:pathLst>
              <a:path w="2460132" h="2460132">
                <a:moveTo>
                  <a:pt x="0" y="0"/>
                </a:moveTo>
                <a:lnTo>
                  <a:pt x="2460132" y="0"/>
                </a:lnTo>
                <a:lnTo>
                  <a:pt x="2460132" y="2460131"/>
                </a:lnTo>
                <a:lnTo>
                  <a:pt x="0" y="2460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>
            <a:off x="7383800" y="267334"/>
            <a:ext cx="2147057" cy="3816059"/>
          </a:xfrm>
          <a:custGeom>
            <a:avLst/>
            <a:gdLst/>
            <a:ahLst/>
            <a:cxnLst/>
            <a:rect l="l" t="t" r="r" b="b"/>
            <a:pathLst>
              <a:path w="2147057" h="3816059">
                <a:moveTo>
                  <a:pt x="0" y="0"/>
                </a:moveTo>
                <a:lnTo>
                  <a:pt x="2147057" y="0"/>
                </a:lnTo>
                <a:lnTo>
                  <a:pt x="2147057" y="3816059"/>
                </a:lnTo>
                <a:lnTo>
                  <a:pt x="0" y="38160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5" name="Freeform 5"/>
          <p:cNvSpPr/>
          <p:nvPr/>
        </p:nvSpPr>
        <p:spPr>
          <a:xfrm>
            <a:off x="3610044" y="2098292"/>
            <a:ext cx="3109636" cy="1863484"/>
          </a:xfrm>
          <a:custGeom>
            <a:avLst/>
            <a:gdLst/>
            <a:ahLst/>
            <a:cxnLst/>
            <a:rect l="l" t="t" r="r" b="b"/>
            <a:pathLst>
              <a:path w="3109636" h="1863484">
                <a:moveTo>
                  <a:pt x="0" y="0"/>
                </a:moveTo>
                <a:lnTo>
                  <a:pt x="3109636" y="0"/>
                </a:lnTo>
                <a:lnTo>
                  <a:pt x="3109636" y="1863484"/>
                </a:lnTo>
                <a:lnTo>
                  <a:pt x="0" y="18634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09" b="-9209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6" name="Freeform 6"/>
          <p:cNvSpPr/>
          <p:nvPr/>
        </p:nvSpPr>
        <p:spPr>
          <a:xfrm>
            <a:off x="2494136" y="4241800"/>
            <a:ext cx="2912725" cy="2912725"/>
          </a:xfrm>
          <a:custGeom>
            <a:avLst/>
            <a:gdLst/>
            <a:ahLst/>
            <a:cxnLst/>
            <a:rect l="l" t="t" r="r" b="b"/>
            <a:pathLst>
              <a:path w="2912725" h="2912725">
                <a:moveTo>
                  <a:pt x="0" y="0"/>
                </a:moveTo>
                <a:lnTo>
                  <a:pt x="2912725" y="0"/>
                </a:lnTo>
                <a:lnTo>
                  <a:pt x="2912725" y="2912725"/>
                </a:lnTo>
                <a:lnTo>
                  <a:pt x="0" y="29127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7" name="Freeform 7"/>
          <p:cNvSpPr/>
          <p:nvPr/>
        </p:nvSpPr>
        <p:spPr>
          <a:xfrm>
            <a:off x="6626562" y="5418348"/>
            <a:ext cx="1830767" cy="1736177"/>
          </a:xfrm>
          <a:custGeom>
            <a:avLst/>
            <a:gdLst/>
            <a:ahLst/>
            <a:cxnLst/>
            <a:rect l="l" t="t" r="r" b="b"/>
            <a:pathLst>
              <a:path w="1830767" h="1736177">
                <a:moveTo>
                  <a:pt x="0" y="0"/>
                </a:moveTo>
                <a:lnTo>
                  <a:pt x="1830767" y="0"/>
                </a:lnTo>
                <a:lnTo>
                  <a:pt x="1830767" y="1736177"/>
                </a:lnTo>
                <a:lnTo>
                  <a:pt x="0" y="17361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8" name="TextBox 8"/>
          <p:cNvSpPr txBox="1"/>
          <p:nvPr/>
        </p:nvSpPr>
        <p:spPr>
          <a:xfrm>
            <a:off x="158661" y="25770"/>
            <a:ext cx="3451384" cy="615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u="sng">
                <a:solidFill>
                  <a:srgbClr val="1B559F"/>
                </a:solidFill>
                <a:latin typeface="Libra Serif Modern"/>
                <a:ea typeface="Libra Serif Modern"/>
                <a:cs typeface="Libra Serif Modern"/>
                <a:sym typeface="Libra Serif Modern"/>
              </a:rPr>
              <a:t>Училищен живот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4506595"/>
            <a:ext cx="2494136" cy="2808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1B559F"/>
                </a:solidFill>
                <a:latin typeface="Libra Serif Modern"/>
                <a:ea typeface="Libra Serif Modern"/>
                <a:cs typeface="Libra Serif Modern"/>
                <a:sym typeface="Libra Serif Modern"/>
              </a:rPr>
              <a:t>Правят се тематични викторини, в които децата да покажат своите знания.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  <a:endParaRPr lang="en-US" sz="2299">
              <a:solidFill>
                <a:srgbClr val="1B559F"/>
              </a:solidFill>
              <a:latin typeface="Libra Serif Modern"/>
              <a:ea typeface="Libra Serif Modern"/>
              <a:cs typeface="Libra Serif Modern"/>
              <a:sym typeface="Libra Serif Moder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41492" y="4175125"/>
            <a:ext cx="3720824" cy="160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1B559F"/>
                </a:solidFill>
                <a:latin typeface="Libra Serif Modern"/>
                <a:ea typeface="Libra Serif Modern"/>
                <a:cs typeface="Libra Serif Modern"/>
                <a:sym typeface="Libra Serif Modern"/>
              </a:rPr>
              <a:t>Ученици и учители участват и в разлини благотворителни кампании.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  <a:endParaRPr lang="en-US" sz="2299">
              <a:solidFill>
                <a:srgbClr val="1B559F"/>
              </a:solidFill>
              <a:latin typeface="Libra Serif Modern"/>
              <a:ea typeface="Libra Serif Modern"/>
              <a:cs typeface="Libra Serif Modern"/>
              <a:sym typeface="Libra Serif Moder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96374" y="1100159"/>
            <a:ext cx="2560852" cy="1877185"/>
          </a:xfrm>
          <a:custGeom>
            <a:avLst/>
            <a:gdLst/>
            <a:ahLst/>
            <a:cxnLst/>
            <a:rect l="l" t="t" r="r" b="b"/>
            <a:pathLst>
              <a:path w="2560852" h="1877185">
                <a:moveTo>
                  <a:pt x="0" y="0"/>
                </a:moveTo>
                <a:lnTo>
                  <a:pt x="2560852" y="0"/>
                </a:lnTo>
                <a:lnTo>
                  <a:pt x="2560852" y="1877185"/>
                </a:lnTo>
                <a:lnTo>
                  <a:pt x="0" y="18771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TextBox 3"/>
          <p:cNvSpPr txBox="1"/>
          <p:nvPr/>
        </p:nvSpPr>
        <p:spPr>
          <a:xfrm>
            <a:off x="886599" y="3283548"/>
            <a:ext cx="7980402" cy="915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1B559F"/>
                </a:solidFill>
                <a:latin typeface="Libra Serif Modern"/>
                <a:ea typeface="Libra Serif Modern"/>
                <a:cs typeface="Libra Serif Modern"/>
                <a:sym typeface="Libra Serif Modern"/>
              </a:rPr>
              <a:t>Благодарим за вниманието!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61" y="151683"/>
            <a:ext cx="1438826" cy="1054705"/>
          </a:xfrm>
          <a:custGeom>
            <a:avLst/>
            <a:gdLst/>
            <a:ahLst/>
            <a:cxnLst/>
            <a:rect l="l" t="t" r="r" b="b"/>
            <a:pathLst>
              <a:path w="1438826" h="1054705">
                <a:moveTo>
                  <a:pt x="0" y="0"/>
                </a:moveTo>
                <a:lnTo>
                  <a:pt x="1438826" y="0"/>
                </a:lnTo>
                <a:lnTo>
                  <a:pt x="1438826" y="1054704"/>
                </a:lnTo>
                <a:lnTo>
                  <a:pt x="0" y="10547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Freeform 3"/>
          <p:cNvSpPr/>
          <p:nvPr/>
        </p:nvSpPr>
        <p:spPr>
          <a:xfrm rot="1330893">
            <a:off x="6852205" y="1171852"/>
            <a:ext cx="2775771" cy="1834339"/>
          </a:xfrm>
          <a:custGeom>
            <a:avLst/>
            <a:gdLst/>
            <a:ahLst/>
            <a:cxnLst/>
            <a:rect l="l" t="t" r="r" b="b"/>
            <a:pathLst>
              <a:path w="2775771" h="1834339">
                <a:moveTo>
                  <a:pt x="0" y="0"/>
                </a:moveTo>
                <a:lnTo>
                  <a:pt x="2775772" y="0"/>
                </a:lnTo>
                <a:lnTo>
                  <a:pt x="2775772" y="1834339"/>
                </a:lnTo>
                <a:lnTo>
                  <a:pt x="0" y="18343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1998" r="-7495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 rot="-754378">
            <a:off x="64965" y="3144248"/>
            <a:ext cx="3050643" cy="1904209"/>
          </a:xfrm>
          <a:custGeom>
            <a:avLst/>
            <a:gdLst/>
            <a:ahLst/>
            <a:cxnLst/>
            <a:rect l="l" t="t" r="r" b="b"/>
            <a:pathLst>
              <a:path w="3050643" h="1904209">
                <a:moveTo>
                  <a:pt x="0" y="0"/>
                </a:moveTo>
                <a:lnTo>
                  <a:pt x="3050643" y="0"/>
                </a:lnTo>
                <a:lnTo>
                  <a:pt x="3050643" y="1904209"/>
                </a:lnTo>
                <a:lnTo>
                  <a:pt x="0" y="19042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85" r="-6979" b="-19753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" name="Freeform 5"/>
          <p:cNvSpPr/>
          <p:nvPr/>
        </p:nvSpPr>
        <p:spPr>
          <a:xfrm rot="1285104">
            <a:off x="6677133" y="3124596"/>
            <a:ext cx="2830584" cy="1777617"/>
          </a:xfrm>
          <a:custGeom>
            <a:avLst/>
            <a:gdLst/>
            <a:ahLst/>
            <a:cxnLst/>
            <a:rect l="l" t="t" r="r" b="b"/>
            <a:pathLst>
              <a:path w="2830584" h="1777617">
                <a:moveTo>
                  <a:pt x="0" y="0"/>
                </a:moveTo>
                <a:lnTo>
                  <a:pt x="2830584" y="0"/>
                </a:lnTo>
                <a:lnTo>
                  <a:pt x="2830584" y="1777617"/>
                </a:lnTo>
                <a:lnTo>
                  <a:pt x="0" y="17776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9426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6" name="Freeform 6"/>
          <p:cNvSpPr/>
          <p:nvPr/>
        </p:nvSpPr>
        <p:spPr>
          <a:xfrm rot="-728216">
            <a:off x="76509" y="1112168"/>
            <a:ext cx="3090603" cy="1843255"/>
          </a:xfrm>
          <a:custGeom>
            <a:avLst/>
            <a:gdLst/>
            <a:ahLst/>
            <a:cxnLst/>
            <a:rect l="l" t="t" r="r" b="b"/>
            <a:pathLst>
              <a:path w="3090603" h="1843255">
                <a:moveTo>
                  <a:pt x="0" y="0"/>
                </a:moveTo>
                <a:lnTo>
                  <a:pt x="3090602" y="0"/>
                </a:lnTo>
                <a:lnTo>
                  <a:pt x="3090602" y="1843254"/>
                </a:lnTo>
                <a:lnTo>
                  <a:pt x="0" y="18432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7228" t="-42581" b="-4836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7" name="Freeform 7"/>
          <p:cNvSpPr/>
          <p:nvPr/>
        </p:nvSpPr>
        <p:spPr>
          <a:xfrm rot="1266373">
            <a:off x="6913776" y="5015869"/>
            <a:ext cx="2371459" cy="2136484"/>
          </a:xfrm>
          <a:custGeom>
            <a:avLst/>
            <a:gdLst/>
            <a:ahLst/>
            <a:cxnLst/>
            <a:rect l="l" t="t" r="r" b="b"/>
            <a:pathLst>
              <a:path w="2371459" h="2136484">
                <a:moveTo>
                  <a:pt x="0" y="0"/>
                </a:moveTo>
                <a:lnTo>
                  <a:pt x="2371459" y="0"/>
                </a:lnTo>
                <a:lnTo>
                  <a:pt x="2371459" y="2136484"/>
                </a:lnTo>
                <a:lnTo>
                  <a:pt x="0" y="21364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5695" b="-12301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8" name="Freeform 8"/>
          <p:cNvSpPr/>
          <p:nvPr/>
        </p:nvSpPr>
        <p:spPr>
          <a:xfrm rot="-782214">
            <a:off x="76991" y="5189458"/>
            <a:ext cx="3188287" cy="1984177"/>
          </a:xfrm>
          <a:custGeom>
            <a:avLst/>
            <a:gdLst/>
            <a:ahLst/>
            <a:cxnLst/>
            <a:rect l="l" t="t" r="r" b="b"/>
            <a:pathLst>
              <a:path w="3188287" h="1984177">
                <a:moveTo>
                  <a:pt x="0" y="0"/>
                </a:moveTo>
                <a:lnTo>
                  <a:pt x="3188287" y="0"/>
                </a:lnTo>
                <a:lnTo>
                  <a:pt x="3188287" y="1984177"/>
                </a:lnTo>
                <a:lnTo>
                  <a:pt x="0" y="19841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051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TextBox 9"/>
          <p:cNvSpPr txBox="1"/>
          <p:nvPr/>
        </p:nvSpPr>
        <p:spPr>
          <a:xfrm>
            <a:off x="3223958" y="679035"/>
            <a:ext cx="3406963" cy="6426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През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тази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учебна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година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 </a:t>
            </a:r>
          </a:p>
          <a:p>
            <a:pPr algn="ctr">
              <a:lnSpc>
                <a:spcPts val="2940"/>
              </a:lnSpc>
            </a:pP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III ОУ “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Ангел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Кънчев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”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чества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своя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юбилей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,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цели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50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години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, в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които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расте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и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се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развива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.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Всяка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годишнина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означава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опит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,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история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,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традиции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,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утвърждавани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и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прилагани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във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времето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с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ясното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намерение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за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прогрес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.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Благодарение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на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бивши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и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настоящи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учители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тук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се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предоставя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качествено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образование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на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младите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хора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,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възпитаващо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достойни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граждани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на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</a:t>
            </a:r>
            <a:r>
              <a:rPr lang="en-US" sz="2100" b="1" dirty="0" err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България</a:t>
            </a:r>
            <a:r>
              <a:rPr lang="en-US" sz="2100" b="1" dirty="0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08787" y="104058"/>
            <a:ext cx="7955280" cy="42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III ОСНОВНО УЧИЛИЩЕ "</a:t>
            </a:r>
            <a:r>
              <a:rPr lang="en-US" sz="2400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АНГЕЛ</a:t>
            </a:r>
            <a:r>
              <a:rPr lang="en-US" sz="2599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 КЪНЧЕВ"- ВАРНА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2062" y="1611238"/>
            <a:ext cx="7049476" cy="4092724"/>
          </a:xfrm>
          <a:custGeom>
            <a:avLst/>
            <a:gdLst/>
            <a:ahLst/>
            <a:cxnLst/>
            <a:rect l="l" t="t" r="r" b="b"/>
            <a:pathLst>
              <a:path w="7049476" h="4092724">
                <a:moveTo>
                  <a:pt x="0" y="0"/>
                </a:moveTo>
                <a:lnTo>
                  <a:pt x="7049476" y="0"/>
                </a:lnTo>
                <a:lnTo>
                  <a:pt x="7049476" y="4092724"/>
                </a:lnTo>
                <a:lnTo>
                  <a:pt x="0" y="40927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19" t="-17252" r="-3477" b="-1023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TextBox 3"/>
          <p:cNvSpPr txBox="1"/>
          <p:nvPr/>
        </p:nvSpPr>
        <p:spPr>
          <a:xfrm>
            <a:off x="1067256" y="292735"/>
            <a:ext cx="7954367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III ОСНОВНО УЧИЛИЩЕ "АНГЕЛ КЪНЧЕВ"- ВАРНА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26682">
            <a:off x="423091" y="163594"/>
            <a:ext cx="2719079" cy="1651378"/>
          </a:xfrm>
          <a:custGeom>
            <a:avLst/>
            <a:gdLst/>
            <a:ahLst/>
            <a:cxnLst/>
            <a:rect l="l" t="t" r="r" b="b"/>
            <a:pathLst>
              <a:path w="2719079" h="1651378">
                <a:moveTo>
                  <a:pt x="0" y="0"/>
                </a:moveTo>
                <a:lnTo>
                  <a:pt x="2719078" y="0"/>
                </a:lnTo>
                <a:lnTo>
                  <a:pt x="2719078" y="1651378"/>
                </a:lnTo>
                <a:lnTo>
                  <a:pt x="0" y="16513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762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3" name="Freeform 3"/>
          <p:cNvSpPr/>
          <p:nvPr/>
        </p:nvSpPr>
        <p:spPr>
          <a:xfrm rot="972454">
            <a:off x="7375649" y="1062883"/>
            <a:ext cx="2222141" cy="1432856"/>
          </a:xfrm>
          <a:custGeom>
            <a:avLst/>
            <a:gdLst/>
            <a:ahLst/>
            <a:cxnLst/>
            <a:rect l="l" t="t" r="r" b="b"/>
            <a:pathLst>
              <a:path w="2222141" h="1432856">
                <a:moveTo>
                  <a:pt x="0" y="0"/>
                </a:moveTo>
                <a:lnTo>
                  <a:pt x="2222141" y="0"/>
                </a:lnTo>
                <a:lnTo>
                  <a:pt x="2222141" y="1432855"/>
                </a:lnTo>
                <a:lnTo>
                  <a:pt x="0" y="1432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76200" cap="sq">
            <a:solidFill>
              <a:srgbClr val="EAEAEA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 rot="-499578">
            <a:off x="137982" y="1568059"/>
            <a:ext cx="2460021" cy="1612981"/>
          </a:xfrm>
          <a:custGeom>
            <a:avLst/>
            <a:gdLst/>
            <a:ahLst/>
            <a:cxnLst/>
            <a:rect l="l" t="t" r="r" b="b"/>
            <a:pathLst>
              <a:path w="2460021" h="1612981">
                <a:moveTo>
                  <a:pt x="0" y="0"/>
                </a:moveTo>
                <a:lnTo>
                  <a:pt x="2460021" y="0"/>
                </a:lnTo>
                <a:lnTo>
                  <a:pt x="2460021" y="1612980"/>
                </a:lnTo>
                <a:lnTo>
                  <a:pt x="0" y="16129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762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5" name="TextBox 5"/>
          <p:cNvSpPr txBox="1"/>
          <p:nvPr/>
        </p:nvSpPr>
        <p:spPr>
          <a:xfrm>
            <a:off x="3150177" y="356593"/>
            <a:ext cx="4185568" cy="2788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Трето основно училище „Ангел Кънчев“ е създадено през 1975 година. Разположено на улица „Роза“, то се намира в един от най-красивите райони на града, потънал в зеленина, съставен от улици с имена на цветя.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2558" y="3293507"/>
            <a:ext cx="8988484" cy="3888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9"/>
              </a:lnSpc>
              <a:spcBef>
                <a:spcPct val="0"/>
              </a:spcBef>
            </a:pPr>
            <a:r>
              <a:rPr lang="en-US" sz="2178" b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 Разполага с уютни и слънчеви класни стаи. За тези, които са на целодневен режим, са осигурени игротеки. В училището има два интерактивни кабинети, кабинет по музика, кабинет по биология и здравно образование, кабинет по физика и астрономия, кабинет по химия и опазване на околната среда. В трите действащи компютърни кабинета с Интернет и терминални устройства работят учениците от начален и среден курс. . На разположение на учениците са  физкултурен салон и голяма спортна площадка. III ОУ „Ангел Кънчев“ разполага с библиотека. Има лекарски кабинет, логопедичен кабинет, ресурен кабинет.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90419" y="4528484"/>
            <a:ext cx="2763181" cy="2055196"/>
          </a:xfrm>
          <a:custGeom>
            <a:avLst/>
            <a:gdLst/>
            <a:ahLst/>
            <a:cxnLst/>
            <a:rect l="l" t="t" r="r" b="b"/>
            <a:pathLst>
              <a:path w="2763181" h="2055196">
                <a:moveTo>
                  <a:pt x="0" y="0"/>
                </a:moveTo>
                <a:lnTo>
                  <a:pt x="2763181" y="0"/>
                </a:lnTo>
                <a:lnTo>
                  <a:pt x="2763181" y="2055196"/>
                </a:lnTo>
                <a:lnTo>
                  <a:pt x="0" y="2055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391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3" name="Freeform 3"/>
          <p:cNvSpPr/>
          <p:nvPr/>
        </p:nvSpPr>
        <p:spPr>
          <a:xfrm>
            <a:off x="190340" y="271456"/>
            <a:ext cx="2261843" cy="2926080"/>
          </a:xfrm>
          <a:custGeom>
            <a:avLst/>
            <a:gdLst/>
            <a:ahLst/>
            <a:cxnLst/>
            <a:rect l="l" t="t" r="r" b="b"/>
            <a:pathLst>
              <a:path w="2261843" h="2926080">
                <a:moveTo>
                  <a:pt x="0" y="0"/>
                </a:moveTo>
                <a:lnTo>
                  <a:pt x="2261843" y="0"/>
                </a:lnTo>
                <a:lnTo>
                  <a:pt x="2261843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4" name="TextBox 4"/>
          <p:cNvSpPr txBox="1"/>
          <p:nvPr/>
        </p:nvSpPr>
        <p:spPr>
          <a:xfrm>
            <a:off x="2601065" y="68683"/>
            <a:ext cx="6910655" cy="3983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9"/>
              </a:lnSpc>
              <a:spcBef>
                <a:spcPct val="0"/>
              </a:spcBef>
            </a:pPr>
            <a:r>
              <a:rPr lang="en-US" sz="2235" b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В училището работят висококвалифицирани преподаватели, подпомагани от педагогически съветници, психолози, ресурсни учители и логопеди. Учат различни по възможности, националност и възраст деца. Учениците със СОП, в социална депривация или в риск се развиват заедно с медалистите в различни области. Постигната е интеркултурност на различни равнища – национално, етническо, социално, междуличностно.</a:t>
            </a:r>
          </a:p>
          <a:p>
            <a:pPr algn="ctr">
              <a:lnSpc>
                <a:spcPts val="3129"/>
              </a:lnSpc>
              <a:spcBef>
                <a:spcPct val="0"/>
              </a:spcBef>
            </a:pPr>
            <a:endParaRPr lang="en-US" sz="2235" b="1">
              <a:solidFill>
                <a:srgbClr val="1B559F"/>
              </a:solidFill>
              <a:latin typeface="Libra Serif Modern Bold"/>
              <a:ea typeface="Libra Serif Modern Bold"/>
              <a:cs typeface="Libra Serif Modern Bold"/>
              <a:sym typeface="Libra Serif Modern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0" y="3590925"/>
            <a:ext cx="6804936" cy="3677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 b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Дейностите, които колегията реализира, са широкообхватни и са насочени към основните аспекти от живота на децата, свързани са с интересите им, дават възможност за себеизява, разбиране на другия и развиване на умения за работа в екип. Минавайки през себепознанието и приемането на околните, сдобили се със силата на съпричастността, учениците осъзнават себе си като част от колектива.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212" y="-185041"/>
            <a:ext cx="4828588" cy="577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8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2218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2218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2465"/>
              </a:lnSpc>
              <a:spcBef>
                <a:spcPct val="0"/>
              </a:spcBef>
            </a:pPr>
            <a:r>
              <a:rPr lang="en-US" sz="1761" b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Училището ни е включено в списъка на иновативните училища през 2019 година. През учебната 2022-2023 година училището продължава участието си в Национална програма „Иновации в действие“ с проект   „Въвеждане на иновации за формиране на екологична култура в помощ на природата - „Дигит@лните дец@ в помощ на природата“. Като продължение през 2023-2024 година участваме отново в НП ”Иновации в действие” с проект ” Природата - най-добрият учител” . Целта на проектите е да се формира екологична култура и съзнание, готовност за опазване на околната среда. </a:t>
            </a:r>
          </a:p>
          <a:p>
            <a:pPr algn="ctr">
              <a:lnSpc>
                <a:spcPts val="2218"/>
              </a:lnSpc>
              <a:spcBef>
                <a:spcPct val="0"/>
              </a:spcBef>
            </a:pPr>
            <a:endParaRPr lang="en-US" sz="1761" b="1">
              <a:solidFill>
                <a:srgbClr val="1B559F"/>
              </a:solidFill>
              <a:latin typeface="Libra Serif Modern Bold"/>
              <a:ea typeface="Libra Serif Modern Bold"/>
              <a:cs typeface="Libra Serif Modern Bold"/>
              <a:sym typeface="Libra Serif Modern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180618" y="731520"/>
            <a:ext cx="2841462" cy="1970409"/>
          </a:xfrm>
          <a:custGeom>
            <a:avLst/>
            <a:gdLst/>
            <a:ahLst/>
            <a:cxnLst/>
            <a:rect l="l" t="t" r="r" b="b"/>
            <a:pathLst>
              <a:path w="2841462" h="1970409">
                <a:moveTo>
                  <a:pt x="0" y="0"/>
                </a:moveTo>
                <a:lnTo>
                  <a:pt x="2841462" y="0"/>
                </a:lnTo>
                <a:lnTo>
                  <a:pt x="2841462" y="1970409"/>
                </a:lnTo>
                <a:lnTo>
                  <a:pt x="0" y="1970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077" b="-4077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>
            <a:off x="952250" y="5017601"/>
            <a:ext cx="2794709" cy="2125172"/>
          </a:xfrm>
          <a:custGeom>
            <a:avLst/>
            <a:gdLst/>
            <a:ahLst/>
            <a:cxnLst/>
            <a:rect l="l" t="t" r="r" b="b"/>
            <a:pathLst>
              <a:path w="2794709" h="2125172">
                <a:moveTo>
                  <a:pt x="0" y="0"/>
                </a:moveTo>
                <a:lnTo>
                  <a:pt x="2794709" y="0"/>
                </a:lnTo>
                <a:lnTo>
                  <a:pt x="2794709" y="2125171"/>
                </a:lnTo>
                <a:lnTo>
                  <a:pt x="0" y="21251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390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5" name="TextBox 5"/>
          <p:cNvSpPr txBox="1"/>
          <p:nvPr/>
        </p:nvSpPr>
        <p:spPr>
          <a:xfrm>
            <a:off x="4876800" y="2654304"/>
            <a:ext cx="4575402" cy="467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6"/>
              </a:lnSpc>
              <a:spcBef>
                <a:spcPct val="0"/>
              </a:spcBef>
            </a:pPr>
            <a:r>
              <a:rPr lang="en-US" sz="1761" b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Сигурни сме, че участнието в проектите ще доведе до увеличаване на успеха на участниците – чрез засилване на интереса им към обучителния процес и активно участие в училищния живот. А за нас, учителите, успехът на нашите възпитаници е повод за гордост и професионални постижения. Мисията на нашето училище е с педагогически такт, индивидуален подход и съвременни обучителни средства да обучим мотивирани, активни и знаещи ученици. Желаем да изградим самочувствие и увереност, да ги подготвим за съвременния динамичен и технологичен свят.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43273" y="102235"/>
            <a:ext cx="7067054" cy="444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400" dirty="0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ИНОВАТИВНО УЧИЛИЩЕ НА БЪДЕЩЕТО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8774" y="255155"/>
            <a:ext cx="3295398" cy="3076339"/>
          </a:xfrm>
          <a:custGeom>
            <a:avLst/>
            <a:gdLst/>
            <a:ahLst/>
            <a:cxnLst/>
            <a:rect l="l" t="t" r="r" b="b"/>
            <a:pathLst>
              <a:path w="3295398" h="3076339">
                <a:moveTo>
                  <a:pt x="0" y="0"/>
                </a:moveTo>
                <a:lnTo>
                  <a:pt x="3295398" y="0"/>
                </a:lnTo>
                <a:lnTo>
                  <a:pt x="3295398" y="3076340"/>
                </a:lnTo>
                <a:lnTo>
                  <a:pt x="0" y="3076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Freeform 3"/>
          <p:cNvSpPr/>
          <p:nvPr/>
        </p:nvSpPr>
        <p:spPr>
          <a:xfrm rot="-961523">
            <a:off x="1571577" y="3200865"/>
            <a:ext cx="2221414" cy="1753636"/>
          </a:xfrm>
          <a:custGeom>
            <a:avLst/>
            <a:gdLst/>
            <a:ahLst/>
            <a:cxnLst/>
            <a:rect l="l" t="t" r="r" b="b"/>
            <a:pathLst>
              <a:path w="2221414" h="1753636">
                <a:moveTo>
                  <a:pt x="0" y="0"/>
                </a:moveTo>
                <a:lnTo>
                  <a:pt x="2221415" y="0"/>
                </a:lnTo>
                <a:lnTo>
                  <a:pt x="2221415" y="1753636"/>
                </a:lnTo>
                <a:lnTo>
                  <a:pt x="0" y="1753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 rot="-974826">
            <a:off x="68453" y="3657600"/>
            <a:ext cx="1835620" cy="3383783"/>
          </a:xfrm>
          <a:custGeom>
            <a:avLst/>
            <a:gdLst/>
            <a:ahLst/>
            <a:cxnLst/>
            <a:rect l="l" t="t" r="r" b="b"/>
            <a:pathLst>
              <a:path w="1835620" h="3383783">
                <a:moveTo>
                  <a:pt x="0" y="0"/>
                </a:moveTo>
                <a:lnTo>
                  <a:pt x="1835620" y="0"/>
                </a:lnTo>
                <a:lnTo>
                  <a:pt x="1835620" y="3383783"/>
                </a:lnTo>
                <a:lnTo>
                  <a:pt x="0" y="33837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5" name="Freeform 5"/>
          <p:cNvSpPr/>
          <p:nvPr/>
        </p:nvSpPr>
        <p:spPr>
          <a:xfrm>
            <a:off x="4166219" y="255155"/>
            <a:ext cx="3600250" cy="2492248"/>
          </a:xfrm>
          <a:custGeom>
            <a:avLst/>
            <a:gdLst/>
            <a:ahLst/>
            <a:cxnLst/>
            <a:rect l="l" t="t" r="r" b="b"/>
            <a:pathLst>
              <a:path w="3600250" h="2492248">
                <a:moveTo>
                  <a:pt x="0" y="0"/>
                </a:moveTo>
                <a:lnTo>
                  <a:pt x="3600250" y="0"/>
                </a:lnTo>
                <a:lnTo>
                  <a:pt x="3600250" y="2492248"/>
                </a:lnTo>
                <a:lnTo>
                  <a:pt x="0" y="24922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67" b="-1667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6" name="Freeform 6"/>
          <p:cNvSpPr/>
          <p:nvPr/>
        </p:nvSpPr>
        <p:spPr>
          <a:xfrm>
            <a:off x="4166219" y="2747403"/>
            <a:ext cx="5164849" cy="1512958"/>
          </a:xfrm>
          <a:custGeom>
            <a:avLst/>
            <a:gdLst/>
            <a:ahLst/>
            <a:cxnLst/>
            <a:rect l="l" t="t" r="r" b="b"/>
            <a:pathLst>
              <a:path w="5164849" h="1512958">
                <a:moveTo>
                  <a:pt x="0" y="0"/>
                </a:moveTo>
                <a:lnTo>
                  <a:pt x="5164849" y="0"/>
                </a:lnTo>
                <a:lnTo>
                  <a:pt x="5164849" y="1512958"/>
                </a:lnTo>
                <a:lnTo>
                  <a:pt x="0" y="1512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581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7" name="Freeform 7"/>
          <p:cNvSpPr/>
          <p:nvPr/>
        </p:nvSpPr>
        <p:spPr>
          <a:xfrm rot="-1011900">
            <a:off x="2600294" y="4708591"/>
            <a:ext cx="3430599" cy="2297615"/>
          </a:xfrm>
          <a:custGeom>
            <a:avLst/>
            <a:gdLst/>
            <a:ahLst/>
            <a:cxnLst/>
            <a:rect l="l" t="t" r="r" b="b"/>
            <a:pathLst>
              <a:path w="3430599" h="2297615">
                <a:moveTo>
                  <a:pt x="0" y="0"/>
                </a:moveTo>
                <a:lnTo>
                  <a:pt x="3430599" y="0"/>
                </a:lnTo>
                <a:lnTo>
                  <a:pt x="3430599" y="2297615"/>
                </a:lnTo>
                <a:lnTo>
                  <a:pt x="0" y="22976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8" name="Freeform 8"/>
          <p:cNvSpPr/>
          <p:nvPr/>
        </p:nvSpPr>
        <p:spPr>
          <a:xfrm rot="-1024912">
            <a:off x="6263617" y="4627680"/>
            <a:ext cx="2884647" cy="2457292"/>
          </a:xfrm>
          <a:custGeom>
            <a:avLst/>
            <a:gdLst/>
            <a:ahLst/>
            <a:cxnLst/>
            <a:rect l="l" t="t" r="r" b="b"/>
            <a:pathLst>
              <a:path w="2884647" h="2457292">
                <a:moveTo>
                  <a:pt x="0" y="0"/>
                </a:moveTo>
                <a:lnTo>
                  <a:pt x="2884648" y="0"/>
                </a:lnTo>
                <a:lnTo>
                  <a:pt x="2884648" y="2457291"/>
                </a:lnTo>
                <a:lnTo>
                  <a:pt x="0" y="24572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4134" y="332687"/>
            <a:ext cx="1685134" cy="797665"/>
          </a:xfrm>
          <a:custGeom>
            <a:avLst/>
            <a:gdLst/>
            <a:ahLst/>
            <a:cxnLst/>
            <a:rect l="l" t="t" r="r" b="b"/>
            <a:pathLst>
              <a:path w="1685134" h="797665">
                <a:moveTo>
                  <a:pt x="0" y="0"/>
                </a:moveTo>
                <a:lnTo>
                  <a:pt x="1685134" y="0"/>
                </a:lnTo>
                <a:lnTo>
                  <a:pt x="1685134" y="797666"/>
                </a:lnTo>
                <a:lnTo>
                  <a:pt x="0" y="7976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Freeform 3"/>
          <p:cNvSpPr/>
          <p:nvPr/>
        </p:nvSpPr>
        <p:spPr>
          <a:xfrm>
            <a:off x="174134" y="1294705"/>
            <a:ext cx="4304601" cy="2975445"/>
          </a:xfrm>
          <a:custGeom>
            <a:avLst/>
            <a:gdLst/>
            <a:ahLst/>
            <a:cxnLst/>
            <a:rect l="l" t="t" r="r" b="b"/>
            <a:pathLst>
              <a:path w="4304601" h="2975445">
                <a:moveTo>
                  <a:pt x="0" y="0"/>
                </a:moveTo>
                <a:lnTo>
                  <a:pt x="4304601" y="0"/>
                </a:lnTo>
                <a:lnTo>
                  <a:pt x="4304601" y="2975444"/>
                </a:lnTo>
                <a:lnTo>
                  <a:pt x="0" y="29754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432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 rot="421562">
            <a:off x="6316244" y="307041"/>
            <a:ext cx="3166970" cy="1934218"/>
          </a:xfrm>
          <a:custGeom>
            <a:avLst/>
            <a:gdLst/>
            <a:ahLst/>
            <a:cxnLst/>
            <a:rect l="l" t="t" r="r" b="b"/>
            <a:pathLst>
              <a:path w="3166970" h="1934218">
                <a:moveTo>
                  <a:pt x="0" y="0"/>
                </a:moveTo>
                <a:lnTo>
                  <a:pt x="3166971" y="0"/>
                </a:lnTo>
                <a:lnTo>
                  <a:pt x="3166971" y="1934218"/>
                </a:lnTo>
                <a:lnTo>
                  <a:pt x="0" y="19342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5" name="Freeform 5"/>
          <p:cNvSpPr/>
          <p:nvPr/>
        </p:nvSpPr>
        <p:spPr>
          <a:xfrm rot="422815">
            <a:off x="4405262" y="1717937"/>
            <a:ext cx="2774126" cy="1637786"/>
          </a:xfrm>
          <a:custGeom>
            <a:avLst/>
            <a:gdLst/>
            <a:ahLst/>
            <a:cxnLst/>
            <a:rect l="l" t="t" r="r" b="b"/>
            <a:pathLst>
              <a:path w="2774126" h="1637786">
                <a:moveTo>
                  <a:pt x="0" y="0"/>
                </a:moveTo>
                <a:lnTo>
                  <a:pt x="2774126" y="0"/>
                </a:lnTo>
                <a:lnTo>
                  <a:pt x="2774126" y="1637785"/>
                </a:lnTo>
                <a:lnTo>
                  <a:pt x="0" y="16377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66675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6" name="Freeform 6"/>
          <p:cNvSpPr/>
          <p:nvPr/>
        </p:nvSpPr>
        <p:spPr>
          <a:xfrm rot="429391">
            <a:off x="6783269" y="2387120"/>
            <a:ext cx="3072786" cy="1491843"/>
          </a:xfrm>
          <a:custGeom>
            <a:avLst/>
            <a:gdLst/>
            <a:ahLst/>
            <a:cxnLst/>
            <a:rect l="l" t="t" r="r" b="b"/>
            <a:pathLst>
              <a:path w="3072786" h="1491843">
                <a:moveTo>
                  <a:pt x="0" y="0"/>
                </a:moveTo>
                <a:lnTo>
                  <a:pt x="3072785" y="0"/>
                </a:lnTo>
                <a:lnTo>
                  <a:pt x="3072785" y="1491843"/>
                </a:lnTo>
                <a:lnTo>
                  <a:pt x="0" y="14918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736" r="-12039" b="-1110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bg-BG"/>
          </a:p>
        </p:txBody>
      </p:sp>
      <p:sp>
        <p:nvSpPr>
          <p:cNvPr id="7" name="Freeform 7"/>
          <p:cNvSpPr/>
          <p:nvPr/>
        </p:nvSpPr>
        <p:spPr>
          <a:xfrm rot="410235">
            <a:off x="244813" y="4849861"/>
            <a:ext cx="3416378" cy="2144727"/>
          </a:xfrm>
          <a:custGeom>
            <a:avLst/>
            <a:gdLst/>
            <a:ahLst/>
            <a:cxnLst/>
            <a:rect l="l" t="t" r="r" b="b"/>
            <a:pathLst>
              <a:path w="3416378" h="2144727">
                <a:moveTo>
                  <a:pt x="0" y="0"/>
                </a:moveTo>
                <a:lnTo>
                  <a:pt x="3416378" y="0"/>
                </a:lnTo>
                <a:lnTo>
                  <a:pt x="3416378" y="2144727"/>
                </a:lnTo>
                <a:lnTo>
                  <a:pt x="0" y="21447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1633" r="-2399" b="-10701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8" name="Freeform 8"/>
          <p:cNvSpPr/>
          <p:nvPr/>
        </p:nvSpPr>
        <p:spPr>
          <a:xfrm rot="426300">
            <a:off x="3630993" y="4506156"/>
            <a:ext cx="3030358" cy="2227697"/>
          </a:xfrm>
          <a:custGeom>
            <a:avLst/>
            <a:gdLst/>
            <a:ahLst/>
            <a:cxnLst/>
            <a:rect l="l" t="t" r="r" b="b"/>
            <a:pathLst>
              <a:path w="3030358" h="2227697">
                <a:moveTo>
                  <a:pt x="0" y="0"/>
                </a:moveTo>
                <a:lnTo>
                  <a:pt x="3030358" y="0"/>
                </a:lnTo>
                <a:lnTo>
                  <a:pt x="3030358" y="2227697"/>
                </a:lnTo>
                <a:lnTo>
                  <a:pt x="0" y="22276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4659" b="-6777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/>
          <p:cNvSpPr/>
          <p:nvPr/>
        </p:nvSpPr>
        <p:spPr>
          <a:xfrm rot="391268">
            <a:off x="6591046" y="3965199"/>
            <a:ext cx="3205124" cy="2662870"/>
          </a:xfrm>
          <a:custGeom>
            <a:avLst/>
            <a:gdLst/>
            <a:ahLst/>
            <a:cxnLst/>
            <a:rect l="l" t="t" r="r" b="b"/>
            <a:pathLst>
              <a:path w="3205124" h="2662870">
                <a:moveTo>
                  <a:pt x="0" y="0"/>
                </a:moveTo>
                <a:lnTo>
                  <a:pt x="3205124" y="0"/>
                </a:lnTo>
                <a:lnTo>
                  <a:pt x="3205124" y="2662870"/>
                </a:lnTo>
                <a:lnTo>
                  <a:pt x="0" y="26628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1446" r="-27431" b="-19433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0" name="TextBox 10"/>
          <p:cNvSpPr txBox="1"/>
          <p:nvPr/>
        </p:nvSpPr>
        <p:spPr>
          <a:xfrm>
            <a:off x="1016701" y="271484"/>
            <a:ext cx="5009354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участие в 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1B559F"/>
                </a:solidFill>
                <a:latin typeface="Playfair Display SC"/>
                <a:ea typeface="Playfair Display SC"/>
                <a:cs typeface="Playfair Display SC"/>
                <a:sym typeface="Playfair Display SC"/>
              </a:rPr>
              <a:t>национални програми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30523" y="115426"/>
            <a:ext cx="2579951" cy="1725894"/>
          </a:xfrm>
          <a:custGeom>
            <a:avLst/>
            <a:gdLst/>
            <a:ahLst/>
            <a:cxnLst/>
            <a:rect l="l" t="t" r="r" b="b"/>
            <a:pathLst>
              <a:path w="2579951" h="1725894">
                <a:moveTo>
                  <a:pt x="0" y="0"/>
                </a:moveTo>
                <a:lnTo>
                  <a:pt x="2579952" y="0"/>
                </a:lnTo>
                <a:lnTo>
                  <a:pt x="2579952" y="1725894"/>
                </a:lnTo>
                <a:lnTo>
                  <a:pt x="0" y="1725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227" r="-4699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Freeform 3"/>
          <p:cNvSpPr/>
          <p:nvPr/>
        </p:nvSpPr>
        <p:spPr>
          <a:xfrm>
            <a:off x="418483" y="117995"/>
            <a:ext cx="3104594" cy="3104594"/>
          </a:xfrm>
          <a:custGeom>
            <a:avLst/>
            <a:gdLst/>
            <a:ahLst/>
            <a:cxnLst/>
            <a:rect l="l" t="t" r="r" b="b"/>
            <a:pathLst>
              <a:path w="3104594" h="3104594">
                <a:moveTo>
                  <a:pt x="0" y="0"/>
                </a:moveTo>
                <a:lnTo>
                  <a:pt x="3104594" y="0"/>
                </a:lnTo>
                <a:lnTo>
                  <a:pt x="3104594" y="3104594"/>
                </a:lnTo>
                <a:lnTo>
                  <a:pt x="0" y="31045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4" name="Freeform 4"/>
          <p:cNvSpPr/>
          <p:nvPr/>
        </p:nvSpPr>
        <p:spPr>
          <a:xfrm>
            <a:off x="4689521" y="2618646"/>
            <a:ext cx="2328861" cy="2703133"/>
          </a:xfrm>
          <a:custGeom>
            <a:avLst/>
            <a:gdLst/>
            <a:ahLst/>
            <a:cxnLst/>
            <a:rect l="l" t="t" r="r" b="b"/>
            <a:pathLst>
              <a:path w="2328861" h="2703133">
                <a:moveTo>
                  <a:pt x="0" y="0"/>
                </a:moveTo>
                <a:lnTo>
                  <a:pt x="2328861" y="0"/>
                </a:lnTo>
                <a:lnTo>
                  <a:pt x="2328861" y="2703132"/>
                </a:lnTo>
                <a:lnTo>
                  <a:pt x="0" y="27031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05" r="-8766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" name="Freeform 5"/>
          <p:cNvSpPr/>
          <p:nvPr/>
        </p:nvSpPr>
        <p:spPr>
          <a:xfrm>
            <a:off x="7018382" y="1669601"/>
            <a:ext cx="2579951" cy="1898089"/>
          </a:xfrm>
          <a:custGeom>
            <a:avLst/>
            <a:gdLst/>
            <a:ahLst/>
            <a:cxnLst/>
            <a:rect l="l" t="t" r="r" b="b"/>
            <a:pathLst>
              <a:path w="2579951" h="1898089">
                <a:moveTo>
                  <a:pt x="0" y="0"/>
                </a:moveTo>
                <a:lnTo>
                  <a:pt x="2579951" y="0"/>
                </a:lnTo>
                <a:lnTo>
                  <a:pt x="2579951" y="1898089"/>
                </a:lnTo>
                <a:lnTo>
                  <a:pt x="0" y="18980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994" b="-18929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6" name="Freeform 6"/>
          <p:cNvSpPr/>
          <p:nvPr/>
        </p:nvSpPr>
        <p:spPr>
          <a:xfrm>
            <a:off x="6866206" y="4272193"/>
            <a:ext cx="2394135" cy="2745639"/>
          </a:xfrm>
          <a:custGeom>
            <a:avLst/>
            <a:gdLst/>
            <a:ahLst/>
            <a:cxnLst/>
            <a:rect l="l" t="t" r="r" b="b"/>
            <a:pathLst>
              <a:path w="2394135" h="2745639">
                <a:moveTo>
                  <a:pt x="0" y="0"/>
                </a:moveTo>
                <a:lnTo>
                  <a:pt x="2394135" y="0"/>
                </a:lnTo>
                <a:lnTo>
                  <a:pt x="2394135" y="2745639"/>
                </a:lnTo>
                <a:lnTo>
                  <a:pt x="0" y="27456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263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7" name="Freeform 7"/>
          <p:cNvSpPr/>
          <p:nvPr/>
        </p:nvSpPr>
        <p:spPr>
          <a:xfrm>
            <a:off x="3523077" y="669877"/>
            <a:ext cx="2707447" cy="2204835"/>
          </a:xfrm>
          <a:custGeom>
            <a:avLst/>
            <a:gdLst/>
            <a:ahLst/>
            <a:cxnLst/>
            <a:rect l="l" t="t" r="r" b="b"/>
            <a:pathLst>
              <a:path w="2707447" h="2204835">
                <a:moveTo>
                  <a:pt x="0" y="0"/>
                </a:moveTo>
                <a:lnTo>
                  <a:pt x="2707446" y="0"/>
                </a:lnTo>
                <a:lnTo>
                  <a:pt x="2707446" y="2204835"/>
                </a:lnTo>
                <a:lnTo>
                  <a:pt x="0" y="22048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516" r="-306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8" name="TextBox 8"/>
          <p:cNvSpPr txBox="1"/>
          <p:nvPr/>
        </p:nvSpPr>
        <p:spPr>
          <a:xfrm>
            <a:off x="178420" y="3165439"/>
            <a:ext cx="4511102" cy="430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1B559F"/>
                </a:solidFill>
                <a:latin typeface="Libra Serif Modern Bold"/>
                <a:ea typeface="Libra Serif Modern Bold"/>
                <a:cs typeface="Libra Serif Modern Bold"/>
                <a:sym typeface="Libra Serif Modern Bold"/>
              </a:rPr>
              <a:t>В III ОУ “Ангел Кънчев“ са създадени групи за провеждане на занимания по интереси съгласно чл. 20, ал. 1 от Наредбата за приобщаващото образование. Те обхващат ученици от I клас до IV клас, както и ученици от VI и VII клас. Групите са в тематично направление „Природни науки”, „Математика”, „Дигитална креативност”, „Технологии/Езиков свят” и „Спорт”.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1B559F"/>
              </a:solidFill>
              <a:latin typeface="Libra Serif Modern Bold"/>
              <a:ea typeface="Libra Serif Modern Bold"/>
              <a:cs typeface="Libra Serif Modern Bold"/>
              <a:sym typeface="Libra Serif Modern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689</Words>
  <Application>Microsoft Office PowerPoint</Application>
  <PresentationFormat>Custom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Playfair Display SC</vt:lpstr>
      <vt:lpstr>Calibri</vt:lpstr>
      <vt:lpstr>Libra Serif Modern Bold</vt:lpstr>
      <vt:lpstr>Arial</vt:lpstr>
      <vt:lpstr>Libra Serif Modern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24-25г  III ОУ " Ангел Кънчев"</dc:title>
  <cp:lastModifiedBy>Радостина К. Цветкова-Арабаджиева</cp:lastModifiedBy>
  <cp:revision>2</cp:revision>
  <dcterms:created xsi:type="dcterms:W3CDTF">2006-08-16T00:00:00Z</dcterms:created>
  <dcterms:modified xsi:type="dcterms:W3CDTF">2025-04-17T09:29:56Z</dcterms:modified>
  <dc:identifier>DAGglNF2rDM</dc:identifier>
</cp:coreProperties>
</file>